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49" r:id="rId3"/>
    <p:sldId id="604" r:id="rId5"/>
    <p:sldId id="557" r:id="rId6"/>
    <p:sldId id="558" r:id="rId7"/>
    <p:sldId id="594" r:id="rId8"/>
    <p:sldId id="605" r:id="rId9"/>
    <p:sldId id="606" r:id="rId10"/>
    <p:sldId id="595" r:id="rId11"/>
    <p:sldId id="607" r:id="rId12"/>
    <p:sldId id="608" r:id="rId13"/>
    <p:sldId id="609" r:id="rId14"/>
    <p:sldId id="596" r:id="rId15"/>
    <p:sldId id="610" r:id="rId16"/>
    <p:sldId id="598" r:id="rId17"/>
    <p:sldId id="599" r:id="rId18"/>
    <p:sldId id="622" r:id="rId19"/>
    <p:sldId id="623" r:id="rId20"/>
    <p:sldId id="600" r:id="rId21"/>
    <p:sldId id="624" r:id="rId22"/>
    <p:sldId id="626" r:id="rId23"/>
    <p:sldId id="625" r:id="rId24"/>
    <p:sldId id="603" r:id="rId25"/>
    <p:sldId id="601" r:id="rId26"/>
    <p:sldId id="627" r:id="rId27"/>
    <p:sldId id="628" r:id="rId28"/>
    <p:sldId id="629" r:id="rId29"/>
    <p:sldId id="387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xia chenao" initials="xc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E40"/>
    <a:srgbClr val="413F39"/>
    <a:srgbClr val="CCFFFF"/>
    <a:srgbClr val="94B6D2"/>
    <a:srgbClr val="FF99FF"/>
    <a:srgbClr val="FFE6CC"/>
    <a:srgbClr val="FFFFCC"/>
    <a:srgbClr val="CCFFE6"/>
    <a:srgbClr val="D9E2F3"/>
    <a:srgbClr val="DA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5" autoAdjust="0"/>
    <p:restoredTop sz="81905" autoAdjust="0"/>
  </p:normalViewPr>
  <p:slideViewPr>
    <p:cSldViewPr snapToGrid="0" showGuides="1">
      <p:cViewPr varScale="1">
        <p:scale>
          <a:sx n="102" d="100"/>
          <a:sy n="102" d="100"/>
        </p:scale>
        <p:origin x="187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忠诚度测试，通常在个人关系或社会心理学领域中使用，是一种评估个人对伴侣、朋友、雇主或品牌忠诚程度的方法。这些测试的形式和目的可能非常不同，具体取决于它们被用于哪个领域。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个人关系中的忠诚度测试：在个人关系中，忠诚度测试可能用于评估伴侣或朋友之间的信任和忠诚。这可能包括提出挑战或困境来看对方的反应。然而，这种方法通常被认为是不健康的，因为它基于不信任，并且可能导致关系紧张。</a:t>
            </a:r>
            <a:endParaRPr lang="zh-CN" altLang="en-US"/>
          </a:p>
          <a:p>
            <a:r>
              <a:rPr lang="zh-CN" altLang="en-US"/>
              <a:t>商业和品牌忠诚度测试：在商业环境中，忠诚度测试可能指的是评估消费者对品牌或产品的忠诚程度。这通常涉及市场调研和消费者行为分析，目的是了解客户对品牌的忠诚，并据此改善营销策略和顾客体验。</a:t>
            </a:r>
            <a:endParaRPr lang="zh-CN" altLang="en-US"/>
          </a:p>
          <a:p>
            <a:r>
              <a:rPr lang="zh-CN" altLang="en-US"/>
              <a:t>职场中的忠诚度测试：在工作环境中，雇主可能对员工进行忠诚度评估，以确定员工对公司的承诺和忠诚程度。这可能包括评估员工的工作表现、态度和对公司文化的适应性。</a:t>
            </a:r>
            <a:endParaRPr lang="zh-CN" altLang="en-US"/>
          </a:p>
          <a:p>
            <a:r>
              <a:rPr lang="zh-CN" altLang="en-US"/>
              <a:t>忠诚度测试可能采用问卷、观察、行为分析等多种形式。然而，值得注意的是，无论在哪个领域，过度强调忠诚度测试可能会导致信任问题和道德困境，特别是当这些测试基于操纵或不真诚的行为时。在任何类型的关系中，建立和保持信任通常比简单的“测试”更有效和更健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：表示</a:t>
            </a:r>
            <a:r>
              <a:rPr lang="en-US" altLang="zh-CN" dirty="0"/>
              <a:t>attention map</a:t>
            </a:r>
            <a:r>
              <a:rPr lang="zh-CN" altLang="en-US" dirty="0"/>
              <a:t>，反映图像中不同</a:t>
            </a:r>
            <a:r>
              <a:rPr lang="en-US" altLang="zh-CN" dirty="0"/>
              <a:t>patch</a:t>
            </a:r>
            <a:r>
              <a:rPr lang="zh-CN" altLang="en-US" dirty="0"/>
              <a:t>对类别的重要程度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存在</a:t>
            </a:r>
            <a:r>
              <a:rPr lang="en-US" altLang="zh-CN" dirty="0"/>
              <a:t>multi-head</a:t>
            </a:r>
            <a:r>
              <a:rPr lang="zh-CN" altLang="en-US" dirty="0"/>
              <a:t>时，文中提出使用</a:t>
            </a:r>
            <a:r>
              <a:rPr lang="en-US" altLang="zh-CN" dirty="0"/>
              <a:t>average</a:t>
            </a:r>
            <a:r>
              <a:rPr lang="zh-CN" altLang="en-US" dirty="0"/>
              <a:t>的方式获取</a:t>
            </a:r>
            <a:r>
              <a:rPr lang="en-US" altLang="zh-CN" dirty="0"/>
              <a:t>attention map  A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然后利用</a:t>
            </a:r>
            <a:r>
              <a:rPr lang="en-US" altLang="zh-CN" dirty="0"/>
              <a:t>p</a:t>
            </a:r>
            <a:r>
              <a:rPr lang="zh-CN" altLang="en-US" dirty="0"/>
              <a:t>个像素点和</a:t>
            </a:r>
            <a:r>
              <a:rPr lang="en-US" altLang="zh-CN" dirty="0"/>
              <a:t>attention map A</a:t>
            </a:r>
            <a:r>
              <a:rPr lang="zh-CN" altLang="en-US" dirty="0"/>
              <a:t>获取权重</a:t>
            </a:r>
            <a:r>
              <a:rPr lang="en-US" altLang="zh-CN" dirty="0"/>
              <a:t>lambda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利用变形偏移网络将</a:t>
            </a:r>
            <a:r>
              <a:rPr lang="en-US" altLang="zh-CN" dirty="0"/>
              <a:t>attention map</a:t>
            </a:r>
            <a:r>
              <a:rPr lang="zh-CN" altLang="en-US" dirty="0"/>
              <a:t>定位到输入空间中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比如，</a:t>
            </a:r>
            <a:r>
              <a:rPr lang="en-US" altLang="zh-CN" dirty="0"/>
              <a:t>CutMix</a:t>
            </a:r>
            <a:r>
              <a:rPr lang="zh-CN" altLang="en-US" dirty="0"/>
              <a:t>结合</a:t>
            </a:r>
            <a:r>
              <a:rPr lang="en-US" altLang="zh-CN" dirty="0"/>
              <a:t>CutOut</a:t>
            </a:r>
            <a:r>
              <a:rPr lang="zh-CN" altLang="en-US" dirty="0"/>
              <a:t>和</a:t>
            </a:r>
            <a:r>
              <a:rPr lang="en-US" altLang="zh-CN" dirty="0"/>
              <a:t>MixUp</a:t>
            </a:r>
            <a:r>
              <a:rPr lang="zh-CN" altLang="en-US" dirty="0"/>
              <a:t>提出；这篇文章从</a:t>
            </a:r>
            <a:r>
              <a:rPr lang="en-US" altLang="zh-CN" dirty="0"/>
              <a:t>MixUp + self-Attention</a:t>
            </a:r>
            <a:r>
              <a:rPr lang="zh-CN" altLang="en-US" dirty="0"/>
              <a:t>提出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利用变形偏移网络将</a:t>
            </a:r>
            <a:r>
              <a:rPr lang="en-US" altLang="zh-CN" dirty="0"/>
              <a:t>attention map</a:t>
            </a:r>
            <a:r>
              <a:rPr lang="zh-CN" altLang="en-US" dirty="0"/>
              <a:t>定位到输入空间中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比如，</a:t>
            </a:r>
            <a:r>
              <a:rPr lang="en-US" altLang="zh-CN" dirty="0"/>
              <a:t>CutMix</a:t>
            </a:r>
            <a:r>
              <a:rPr lang="zh-CN" altLang="en-US" dirty="0"/>
              <a:t>结合</a:t>
            </a:r>
            <a:r>
              <a:rPr lang="en-US" altLang="zh-CN" dirty="0"/>
              <a:t>CutOut</a:t>
            </a:r>
            <a:r>
              <a:rPr lang="zh-CN" altLang="en-US" dirty="0"/>
              <a:t>和</a:t>
            </a:r>
            <a:r>
              <a:rPr lang="en-US" altLang="zh-CN" dirty="0"/>
              <a:t>MixUp</a:t>
            </a:r>
            <a:r>
              <a:rPr lang="zh-CN" altLang="en-US" dirty="0"/>
              <a:t>提出；这篇文章从</a:t>
            </a:r>
            <a:r>
              <a:rPr lang="en-US" altLang="zh-CN" dirty="0"/>
              <a:t>MixUp + self-Attention</a:t>
            </a:r>
            <a:r>
              <a:rPr lang="zh-CN" altLang="en-US" dirty="0"/>
              <a:t>提出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tx1">
            <a:alpha val="3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 userDrawn="1"/>
        </p:nvSpPr>
        <p:spPr>
          <a:xfrm>
            <a:off x="719666" y="6450013"/>
            <a:ext cx="5952067" cy="3111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805" y="116840"/>
            <a:ext cx="1250315" cy="110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5415" y="1124744"/>
            <a:ext cx="10657183" cy="1440160"/>
          </a:xfrm>
        </p:spPr>
        <p:txBody>
          <a:bodyPr anchor="b"/>
          <a:lstStyle>
            <a:lvl1pPr algn="ctr">
              <a:defRPr sz="3400" cap="none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73605" y="3573016"/>
            <a:ext cx="8940800" cy="1512168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54C9AD6-0D67-455E-A4D9-6A9C21E17F07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7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 rot="5400000">
            <a:off x="8075084" y="103717"/>
            <a:ext cx="533400" cy="32596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6978E6-75E6-48AE-BCBF-80526548051E}" type="slidenum">
              <a:rPr lang="zh-CN" altLang="en-US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400801"/>
            <a:ext cx="3556000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B60C33-563D-4026-883F-7939630F028B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400801"/>
            <a:ext cx="7228417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prstClr val="black"/>
                </a:solidFill>
              </a:rPr>
              <a:t>基于用户兴趣建模的推荐方法及应用研究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14955AC-F55D-4EF9-A0E8-CEB26157A64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400801"/>
            <a:ext cx="3556000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76326C9-F290-4A5D-B51E-9BEA18CC2D15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400801"/>
            <a:ext cx="7228417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</a:rPr>
              <a:t>click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75F148C-ABE4-4AA3-A56D-943E43B2721D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A2D9EB6-027E-4FA4-8949-B0E595530940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111760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181EE71-9DCE-4B9B-AD1A-BD288EF9D109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2954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D1574E5-4047-44DF-A822-CAF77FCF252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400801"/>
            <a:ext cx="3556000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55D58D-1C0E-4288-85A2-7C802EED5962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400801"/>
            <a:ext cx="7228417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prstClr val="black"/>
                </a:solidFill>
              </a:rPr>
              <a:t>基于用户兴趣建模的推荐方法及应用研究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A28FA9A-BE72-4ABD-9DC1-C7B520EA4138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8000" y="39243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243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400801"/>
            <a:ext cx="3556000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D694A8F-AED9-40BC-B643-8F35AAB265D6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400801"/>
            <a:ext cx="7228417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prstClr val="black"/>
                </a:solidFill>
              </a:rPr>
              <a:t>基于用户兴趣建模的推荐方法及应用研究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2CA83C8-4750-41DC-9D23-B7A15298B72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95400"/>
            <a:ext cx="11176000" cy="2476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3924300"/>
            <a:ext cx="111760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68FB3A1-0DCE-486C-B242-E54861D38F63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91440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5" name="Slide Number Placeholder 22"/>
          <p:cNvSpPr txBox="1"/>
          <p:nvPr userDrawn="1"/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63990C5-A130-4402-9DB1-275671C4A9B0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宋体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宋体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36864" cy="612648"/>
          </a:xfrm>
        </p:spPr>
        <p:txBody>
          <a:bodyPr/>
          <a:lstStyle>
            <a:lvl1pPr>
              <a:defRPr sz="3200" b="1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39349" y="1268760"/>
            <a:ext cx="11521280" cy="4968552"/>
          </a:xfrm>
        </p:spPr>
        <p:txBody>
          <a:bodyPr/>
          <a:lstStyle>
            <a:lvl1pPr>
              <a:defRPr sz="3200" baseline="0">
                <a:latin typeface="Times New Roman" panose="02020503050405090304" pitchFamily="18" charset="0"/>
                <a:cs typeface="Times New Roman" panose="02020503050405090304" pitchFamily="18" charset="0"/>
              </a:defRPr>
            </a:lvl1pPr>
            <a:lvl2pPr>
              <a:defRPr baseline="0">
                <a:latin typeface="Palatino Linotype" panose="02040502050505030304" pitchFamily="18" charset="0"/>
                <a:cs typeface="Calibri" panose="020F0502020204030204" pitchFamily="34" charset="0"/>
              </a:defRPr>
            </a:lvl2pPr>
            <a:lvl3pPr>
              <a:defRPr baseline="0">
                <a:latin typeface="Palatino Linotype" panose="02040502050505030304" pitchFamily="18" charset="0"/>
                <a:cs typeface="Calibri" panose="020F0502020204030204" pitchFamily="34" charset="0"/>
              </a:defRPr>
            </a:lvl3pPr>
            <a:lvl4pPr>
              <a:defRPr baseline="0">
                <a:latin typeface="Palatino Linotype" panose="02040502050505030304" pitchFamily="18" charset="0"/>
                <a:cs typeface="Calibri" panose="020F0502020204030204" pitchFamily="34" charset="0"/>
              </a:defRPr>
            </a:lvl4pPr>
            <a:lvl5pPr>
              <a:defRPr baseline="0">
                <a:latin typeface="Palatino Linotype" panose="02040502050505030304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8F5A7D-A913-4365-B0C4-F4D002EF1598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5" y="228600"/>
            <a:ext cx="8434916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295400"/>
            <a:ext cx="11176000" cy="5105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8128000" y="6400801"/>
            <a:ext cx="3556000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5C19FFA-D9BE-4D43-A549-2D05C781EA00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8001" y="6400801"/>
            <a:ext cx="7228417" cy="2127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 情境感知的信息推荐方法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6AD22B6-D973-4277-9A05-6981672BD26B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7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9" name="Rectangle 10"/>
          <p:cNvSpPr/>
          <p:nvPr userDrawn="1"/>
        </p:nvSpPr>
        <p:spPr>
          <a:xfrm>
            <a:off x="0" y="91440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Slide Number Placeholder 22"/>
          <p:cNvSpPr txBox="1"/>
          <p:nvPr userDrawn="1"/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3EDBEF-BB9B-4FDF-9B40-BE0642952BED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宋体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0" y="1752601"/>
            <a:ext cx="1727200" cy="701675"/>
          </a:xfrm>
          <a:prstGeom prst="rect">
            <a:avLst/>
          </a:prstGeom>
        </p:spPr>
        <p:txBody>
          <a:bodyPr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200DE8-E4F7-495A-B070-6DE81204F001}" type="slidenum">
              <a:rPr lang="zh-CN" altLang="en-US" smtClean="0"/>
            </a:fld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0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2" name="Rectangle 13"/>
          <p:cNvSpPr/>
          <p:nvPr userDrawn="1"/>
        </p:nvSpPr>
        <p:spPr>
          <a:xfrm>
            <a:off x="8467" y="915988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13" name="Slide Number Placeholder 9"/>
          <p:cNvSpPr txBox="1"/>
          <p:nvPr userDrawn="1"/>
        </p:nvSpPr>
        <p:spPr>
          <a:xfrm>
            <a:off x="8467" y="908051"/>
            <a:ext cx="711200" cy="244475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Tw Cen MT" panose="020B0602020104020603" pitchFamily="34" charset="0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CB037D-E1D6-4793-B17B-33D5894D583F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宋体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宋体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8B3BE9-A2EF-4FEE-8BA7-288B6F297F7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Tw Cen MT" panose="020B0602020104020603" pitchFamily="34" charset="0"/>
                <a:ea typeface="+mn-ea"/>
              </a:defRPr>
            </a:lvl1pPr>
          </a:lstStyle>
          <a:p>
            <a:pPr>
              <a:defRPr/>
            </a:pPr>
            <a:fld id="{7BC30029-9058-4FD4-A222-AC3863DC216E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7CE2CC-513C-403C-8E21-48F63532F20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E82EC5-08BA-49F9-9E6E-6D82CFED641E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Tw Cen MT" panose="020B0602020104020603" pitchFamily="34" charset="0"/>
                <a:ea typeface="+mn-ea"/>
              </a:defRPr>
            </a:lvl1pPr>
          </a:lstStyle>
          <a:p>
            <a:pPr>
              <a:defRPr/>
            </a:pPr>
            <a:fld id="{B3CF26E2-D51C-4C7A-A78B-8DEC64E2690C}" type="datetime1">
              <a:rPr lang="en-US" altLang="zh-CN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Tw Cen MT" panose="020B0602020104020603" pitchFamily="34" charset="0"/>
                <a:ea typeface="+mn-ea"/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 情境感知的信息推荐方法</a:t>
            </a: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89EAC3-5AC7-4B69-B892-7D4B7EAD0053}" type="slidenum">
              <a:rPr lang="zh-CN" altLang="en-US" smtClean="0">
                <a:solidFill>
                  <a:srgbClr val="775F55"/>
                </a:solidFill>
              </a:rPr>
            </a:fld>
            <a:endParaRPr lang="en-US" altLang="zh-CN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Lab of Media Computing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0" y="914401"/>
            <a:ext cx="711200" cy="2444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90B663D-04B8-4C14-B51D-633F0857D19A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9" name="Rectangle 4"/>
          <p:cNvSpPr/>
          <p:nvPr userDrawn="1"/>
        </p:nvSpPr>
        <p:spPr>
          <a:xfrm>
            <a:off x="-12699" y="6453189"/>
            <a:ext cx="6684433" cy="3127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Hefei University of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0" name="Rectangle 5"/>
          <p:cNvSpPr/>
          <p:nvPr userDrawn="1"/>
        </p:nvSpPr>
        <p:spPr>
          <a:xfrm>
            <a:off x="6671733" y="6453188"/>
            <a:ext cx="5520267" cy="304800"/>
          </a:xfrm>
          <a:prstGeom prst="rect">
            <a:avLst/>
          </a:prstGeom>
          <a:solidFill>
            <a:srgbClr val="D5D1D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0" y="4667251"/>
            <a:ext cx="1930400" cy="6635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28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DC3390-C21B-4241-825A-F60EB3D7362A}" type="slidenum">
              <a:rPr lang="zh-CN" altLang="en-US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302685" y="228600"/>
            <a:ext cx="843491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508000" y="1295400"/>
            <a:ext cx="11176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787400" y="914400"/>
            <a:ext cx="11404600" cy="228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宋体" pitchFamily="2" charset="-122"/>
              <a:cs typeface="Arial" panose="020B0604020202090204" pitchFamily="34" charset="0"/>
            </a:endParaRPr>
          </a:p>
        </p:txBody>
      </p:sp>
      <p:pic>
        <p:nvPicPr>
          <p:cNvPr id="1029" name="Picture 9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0" y="0"/>
            <a:ext cx="10280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Palatino Linotype" panose="02040502050505030304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anose="02040502050505030304" pitchFamily="18" charset="0"/>
          <a:ea typeface="华文仿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anose="02040502050505030304" pitchFamily="18" charset="0"/>
          <a:ea typeface="华文仿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anose="02040502050505030304" pitchFamily="18" charset="0"/>
          <a:ea typeface="华文仿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anose="02040502050505030304" pitchFamily="18" charset="0"/>
          <a:ea typeface="华文仿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o"/>
        <a:defRPr sz="22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918" y="1791930"/>
            <a:ext cx="8950208" cy="1283458"/>
          </a:xfrm>
        </p:spPr>
        <p:txBody>
          <a:bodyPr/>
          <a:lstStyle/>
          <a:p>
            <a:r>
              <a:rPr lang="zh-CN" altLang="en-US" sz="3200" dirty="0">
                <a:effectLst/>
                <a:latin typeface="Helvetica" pitchFamily="2" charset="0"/>
              </a:rPr>
              <a:t>面向智能审讯的情感识别技术 </a:t>
            </a:r>
            <a:r>
              <a:rPr lang="en-US" altLang="zh-CN" sz="3200" dirty="0">
                <a:effectLst/>
                <a:latin typeface="Helvetica" pitchFamily="2" charset="0"/>
              </a:rPr>
              <a:t>&amp;</a:t>
            </a:r>
            <a:br>
              <a:rPr lang="en-US" altLang="zh-CN" sz="3200" dirty="0">
                <a:effectLst/>
                <a:latin typeface="Helvetica" pitchFamily="2" charset="0"/>
              </a:rPr>
            </a:br>
            <a:r>
              <a:rPr lang="zh-CN" altLang="en-US" sz="3200" dirty="0">
                <a:effectLst/>
                <a:latin typeface="Helvetica" pitchFamily="2" charset="0"/>
              </a:rPr>
              <a:t>混合情绪的多模态数据集与情绪分布预测方法</a:t>
            </a:r>
            <a:br>
              <a:rPr lang="zh-CN" altLang="en-US" sz="1100" dirty="0">
                <a:effectLst/>
                <a:latin typeface="Helvetica" pitchFamily="2" charset="0"/>
              </a:rPr>
            </a:b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15834" y="3782613"/>
            <a:ext cx="585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日期：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2022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12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08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  <a:cs typeface="宋体" pitchFamily="2" charset="-122"/>
              </a:rPr>
              <a:t>日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宋体" pitchFamily="2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268605"/>
            <a:ext cx="277685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effectLst/>
                <a:latin typeface="Helvetica" pitchFamily="2" charset="0"/>
              </a:rPr>
              <a:t>Sto2</a:t>
            </a:r>
            <a:r>
              <a:rPr lang="zh-CN" altLang="en-US" dirty="0">
                <a:effectLst/>
                <a:latin typeface="Helvetica" pitchFamily="2" charset="0"/>
              </a:rPr>
              <a:t>与应激状态分类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428" y="1374006"/>
            <a:ext cx="10162809" cy="52553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effectLst/>
                <a:latin typeface="Helvetica" pitchFamily="2" charset="0"/>
              </a:rPr>
              <a:t>Sto2</a:t>
            </a:r>
            <a:r>
              <a:rPr lang="zh-CN" altLang="en-US" dirty="0">
                <a:effectLst/>
                <a:latin typeface="Helvetica" pitchFamily="2" charset="0"/>
              </a:rPr>
              <a:t>与应激状态分类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923151" y="1660525"/>
            <a:ext cx="8345698" cy="4968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8476" y="14086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扩充数据集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相关后续工作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109" y="1160617"/>
            <a:ext cx="4652152" cy="25824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17" y="1123476"/>
            <a:ext cx="4710912" cy="26567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8" y="3875695"/>
            <a:ext cx="4689073" cy="27537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654" y="3972698"/>
            <a:ext cx="4854979" cy="2753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微表情分析与局部应用落地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/>
              <a:t>审讯</a:t>
            </a:r>
            <a:endParaRPr kumimoji="1" lang="en-US" altLang="zh-CN" dirty="0"/>
          </a:p>
          <a:p>
            <a:r>
              <a:rPr kumimoji="1" lang="zh-CN" altLang="en-US" dirty="0"/>
              <a:t>忠诚度测试：职场，商业，职场等</a:t>
            </a:r>
            <a:endParaRPr kumimoji="1" lang="en-US" altLang="zh-CN" dirty="0"/>
          </a:p>
          <a:p>
            <a:r>
              <a:rPr kumimoji="1" lang="zh-CN" altLang="en-US" dirty="0"/>
              <a:t>风险评估</a:t>
            </a:r>
            <a:endParaRPr kumimoji="1" lang="en-US" altLang="zh-CN" dirty="0"/>
          </a:p>
          <a:p>
            <a:r>
              <a:rPr kumimoji="1" lang="zh-CN" altLang="en-US" dirty="0"/>
              <a:t>心理健康状态</a:t>
            </a:r>
            <a:endParaRPr kumimoji="1" lang="en-US" altLang="zh-CN" dirty="0"/>
          </a:p>
          <a:p>
            <a:r>
              <a:rPr kumimoji="1" lang="zh-CN" altLang="en-US" dirty="0"/>
              <a:t>心理问题干预等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ffectLst/>
                <a:latin typeface="Helvetica" pitchFamily="2" charset="0"/>
              </a:rPr>
              <a:t>混合情绪的多模态数据集与情绪分布预测方法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648" y="1429441"/>
            <a:ext cx="8180173" cy="51999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情绪的多模态数据集与情绪</a:t>
            </a:r>
            <a:r>
              <a:rPr lang="zh-CN" altLang="en-US" dirty="0"/>
              <a:t>分布预测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621915" y="2739390"/>
            <a:ext cx="11521440" cy="5360670"/>
          </a:xfrm>
        </p:spPr>
        <p:txBody>
          <a:bodyPr/>
          <a:lstStyle/>
          <a:p>
            <a:pPr lvl="1"/>
            <a:r>
              <a:rPr lang="zh-CN" altLang="en-US" sz="2800" dirty="0"/>
              <a:t>多模态情绪分布数据集</a:t>
            </a:r>
            <a:endParaRPr lang="zh-CN" altLang="en-US" sz="2800" dirty="0"/>
          </a:p>
          <a:p>
            <a:pPr lvl="1"/>
            <a:r>
              <a:rPr lang="zh-CN" altLang="en-US" sz="2800" dirty="0"/>
              <a:t>基于多模态融合的情绪分布学习算法</a:t>
            </a:r>
            <a:endParaRPr lang="zh-CN" altLang="en-US" sz="2800" dirty="0"/>
          </a:p>
          <a:p>
            <a:pPr lvl="1"/>
            <a:r>
              <a:rPr lang="zh-CN" altLang="en-US" sz="2800" dirty="0"/>
              <a:t>基于迁移学习的少通道脑电情绪识别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marL="367030" lvl="1" indent="0">
              <a:buNone/>
            </a:pP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2329180" y="1593215"/>
            <a:ext cx="88576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rgbClr val="C00000"/>
                </a:solidFill>
                <a:sym typeface="+mn-ea"/>
              </a:rPr>
              <a:t>情绪的多模态数据集与情绪分布预测方法</a:t>
            </a:r>
            <a:endParaRPr lang="zh-CN" altLang="en-US" sz="3200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29180" y="1593215"/>
            <a:ext cx="88576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rgbClr val="C00000"/>
                </a:solidFill>
                <a:sym typeface="+mn-ea"/>
              </a:rPr>
              <a:t>情绪的多模态数据集与情绪分布预测方法</a:t>
            </a:r>
            <a:endParaRPr lang="zh-CN" altLang="en-US" sz="32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0775" y="1268730"/>
            <a:ext cx="9266555" cy="52470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0555" y="1644015"/>
            <a:ext cx="24409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srgbClr val="C00000"/>
                </a:solidFill>
                <a:sym typeface="+mn-ea"/>
              </a:rPr>
              <a:t>兼顾离散</a:t>
            </a:r>
            <a:r>
              <a:rPr lang="zh-CN" altLang="en-US" sz="3200" dirty="0">
                <a:solidFill>
                  <a:srgbClr val="C00000"/>
                </a:solidFill>
                <a:sym typeface="+mn-ea"/>
              </a:rPr>
              <a:t>和维度模型表示的</a:t>
            </a:r>
            <a:r>
              <a:rPr lang="zh-CN" altLang="en-US" sz="3200" dirty="0">
                <a:solidFill>
                  <a:srgbClr val="C00000"/>
                </a:solidFill>
                <a:sym typeface="+mn-ea"/>
              </a:rPr>
              <a:t>优势</a:t>
            </a:r>
            <a:endParaRPr lang="zh-CN" altLang="en-US" sz="32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80485" y="1382395"/>
            <a:ext cx="792035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6600" y="105410"/>
            <a:ext cx="10741025" cy="67525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2105" y="1268730"/>
            <a:ext cx="879538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72249" y="2567226"/>
            <a:ext cx="734848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effectLst/>
                <a:latin typeface="Helvetica" pitchFamily="2" charset="0"/>
              </a:rPr>
              <a:t>面向智能审讯的情感识别技术</a:t>
            </a:r>
            <a:endParaRPr lang="en-US" altLang="zh-CN" sz="3200" dirty="0">
              <a:effectLst/>
              <a:latin typeface="Helvetica" pitchFamily="2" charset="0"/>
            </a:endParaRPr>
          </a:p>
          <a:p>
            <a:r>
              <a:rPr kumimoji="1" lang="en-US" altLang="zh-CN" sz="3200" dirty="0">
                <a:latin typeface="Helvetica" pitchFamily="2" charset="0"/>
              </a:rPr>
              <a:t>					</a:t>
            </a:r>
            <a:r>
              <a:rPr kumimoji="1" lang="en-US" altLang="zh-CN" sz="2400" dirty="0">
                <a:latin typeface="Helvetica" pitchFamily="2" charset="0"/>
              </a:rPr>
              <a:t>——</a:t>
            </a:r>
            <a:r>
              <a:rPr kumimoji="1" lang="zh-CN" altLang="en-US" sz="2400" dirty="0">
                <a:latin typeface="Helvetica" pitchFamily="2" charset="0"/>
              </a:rPr>
              <a:t>陈通 西南大学</a:t>
            </a:r>
            <a:endParaRPr kumimoji="1" lang="zh-CN" altLang="en-US" sz="32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6700" y="1268730"/>
            <a:ext cx="8925560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19020" y="1268730"/>
            <a:ext cx="736155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9095" y="1268730"/>
            <a:ext cx="870140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4760" y="1268730"/>
            <a:ext cx="9489440" cy="53606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8495" y="1268730"/>
            <a:ext cx="8141970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5290" y="1268730"/>
            <a:ext cx="8628380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555" y="1914525"/>
            <a:ext cx="96602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多模态情绪分布数据库：</a:t>
            </a:r>
            <a:endParaRPr lang="zh-CN" altLang="en-US" sz="2800">
              <a:solidFill>
                <a:srgbClr val="C00000"/>
              </a:solidFill>
            </a:endParaRPr>
          </a:p>
          <a:p>
            <a:r>
              <a:rPr lang="zh-CN" altLang="en-US"/>
              <a:t>A-Multimodal Dataset forMixed- Emotion</a:t>
            </a:r>
            <a:r>
              <a:rPr lang="en-US" altLang="zh-CN"/>
              <a:t> </a:t>
            </a:r>
            <a:r>
              <a:rPr lang="zh-CN" altLang="en-US"/>
              <a:t>Recognition. Submitted. Will be open-source soon</a:t>
            </a:r>
            <a:endParaRPr lang="zh-CN" altLang="en-US"/>
          </a:p>
          <a:p>
            <a:endParaRPr lang="zh-CN" altLang="en-US"/>
          </a:p>
          <a:p>
            <a:r>
              <a:rPr lang="zh-CN" altLang="en-US" sz="2800">
                <a:solidFill>
                  <a:srgbClr val="C00000"/>
                </a:solidFill>
              </a:rPr>
              <a:t>基于多模态融合的情绪分布学习算法：</a:t>
            </a:r>
            <a:endParaRPr lang="zh-CN" altLang="en-US" sz="2800">
              <a:solidFill>
                <a:srgbClr val="C00000"/>
              </a:solidFill>
            </a:endParaRPr>
          </a:p>
          <a:p>
            <a:r>
              <a:rPr lang="zh-CN" altLang="en-US"/>
              <a:t>Emotion Distribution Learning Based on Peripheral</a:t>
            </a:r>
            <a:r>
              <a:rPr lang="en-US" altLang="zh-CN"/>
              <a:t> </a:t>
            </a:r>
            <a:r>
              <a:rPr lang="zh-CN" altLang="en-US"/>
              <a:t>Physiological Signals. </a:t>
            </a:r>
            <a:endParaRPr lang="zh-CN" altLang="en-US"/>
          </a:p>
          <a:p>
            <a:r>
              <a:rPr lang="en-US" altLang="zh-CN"/>
              <a:t>Emotion Dictionary Learning with-ModalityAttentions for-Mixed-Emotion Exploration. </a:t>
            </a:r>
            <a:endParaRPr lang="zh-CN" altLang="en-US"/>
          </a:p>
          <a:p>
            <a:r>
              <a:rPr lang="zh-CN" altLang="en-US" sz="2800">
                <a:solidFill>
                  <a:srgbClr val="C00000"/>
                </a:solidFill>
              </a:rPr>
              <a:t>基于迁移学习的少通道脑电情绪识别：</a:t>
            </a:r>
            <a:endParaRPr lang="zh-CN" altLang="en-US" sz="2800">
              <a:solidFill>
                <a:srgbClr val="C00000"/>
              </a:solidFill>
            </a:endParaRPr>
          </a:p>
          <a:p>
            <a:r>
              <a:rPr lang="zh-CN" altLang="en-US"/>
              <a:t>Emotion Recognition from Few-Channel EEG Signals by Integrating Deep Feature Aggregation and Transfer</a:t>
            </a:r>
            <a:r>
              <a:rPr lang="en-US" altLang="zh-CN"/>
              <a:t> </a:t>
            </a:r>
            <a:r>
              <a:rPr lang="zh-CN" altLang="en-US"/>
              <a:t>Learning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38725" y="2432050"/>
            <a:ext cx="1773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/>
              <a:t>Thanks!</a:t>
            </a:r>
            <a:endParaRPr lang="en-US" altLang="zh-CN" sz="40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3647758"/>
            <a:ext cx="104616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i="1" dirty="0"/>
              <a:t>背景</a:t>
            </a:r>
            <a:endParaRPr lang="en-US" altLang="zh-CN" b="1" i="1" dirty="0"/>
          </a:p>
          <a:p>
            <a:r>
              <a:rPr lang="zh-CN" altLang="en-US" b="1" i="1" dirty="0"/>
              <a:t>呼吸信号与应激状态分类 </a:t>
            </a:r>
            <a:endParaRPr lang="en-US" altLang="zh-CN" b="1" i="1" dirty="0"/>
          </a:p>
          <a:p>
            <a:r>
              <a:rPr lang="en-US" altLang="zh-CN" b="1" i="1" dirty="0"/>
              <a:t> StO2 </a:t>
            </a:r>
            <a:r>
              <a:rPr lang="zh-CN" altLang="en-US" b="1" i="1" dirty="0"/>
              <a:t>与应激状态分类</a:t>
            </a:r>
            <a:endParaRPr lang="en-US" altLang="zh-CN" b="1" i="1" dirty="0"/>
          </a:p>
          <a:p>
            <a:r>
              <a:rPr lang="zh-CN" altLang="en-US" b="1" i="1" dirty="0"/>
              <a:t>微表情分析与局部应用落地</a:t>
            </a:r>
            <a:endParaRPr lang="en-US" altLang="zh-CN" b="1" i="1" dirty="0"/>
          </a:p>
          <a:p>
            <a:pPr lvl="1"/>
            <a:endParaRPr lang="en-US" altLang="zh-CN" b="1" i="1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39395" y="1268730"/>
            <a:ext cx="11521440" cy="5360670"/>
          </a:xfrm>
        </p:spPr>
        <p:txBody>
          <a:bodyPr/>
          <a:lstStyle/>
          <a:p>
            <a:r>
              <a:rPr lang="zh-CN" altLang="en-US" sz="2800" dirty="0"/>
              <a:t>传统</a:t>
            </a:r>
            <a:r>
              <a:rPr lang="en-US" altLang="zh-CN" sz="2800" dirty="0"/>
              <a:t> VS </a:t>
            </a:r>
            <a:r>
              <a:rPr lang="zh-CN" altLang="en-US" sz="2800" dirty="0"/>
              <a:t>现代审讯</a:t>
            </a:r>
            <a:endParaRPr lang="en-US" altLang="zh-CN" sz="2800" dirty="0"/>
          </a:p>
          <a:p>
            <a:pPr lvl="1"/>
            <a:r>
              <a:rPr lang="zh-CN" altLang="en-US" sz="1800" dirty="0"/>
              <a:t>传统：接触式生理信号</a:t>
            </a:r>
            <a:endParaRPr lang="en-US" altLang="zh-CN" sz="1800" dirty="0"/>
          </a:p>
          <a:p>
            <a:pPr lvl="1"/>
            <a:r>
              <a:rPr lang="zh-CN" altLang="en-US" sz="1800" dirty="0"/>
              <a:t>现代：非接触式（微表情等）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2800" dirty="0"/>
              <a:t>问题</a:t>
            </a:r>
            <a:endParaRPr lang="en-US" altLang="zh-CN" sz="2800" dirty="0"/>
          </a:p>
          <a:p>
            <a:pPr lvl="1"/>
            <a:r>
              <a:rPr lang="zh-CN" altLang="en-US" sz="1800" dirty="0"/>
              <a:t>生理信号可以通过其他方式触发（疼痛），存在说谎</a:t>
            </a:r>
            <a:endParaRPr lang="en-US" altLang="zh-CN" sz="800" dirty="0"/>
          </a:p>
          <a:p>
            <a:endParaRPr lang="en-US" altLang="zh-CN" sz="2800" dirty="0"/>
          </a:p>
          <a:p>
            <a:pPr marL="367030" lvl="1" indent="0">
              <a:buNone/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282" y="1020513"/>
            <a:ext cx="4808682" cy="2928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57" y="4119605"/>
            <a:ext cx="4738707" cy="2738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呼吸信号与应激状态分类 </a:t>
            </a:r>
            <a:endParaRPr lang="en-US" altLang="zh-CN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499" y="1360705"/>
            <a:ext cx="6240165" cy="5268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呼吸信号与应激状态分类 </a:t>
            </a:r>
            <a:endParaRPr lang="en-US" altLang="zh-CN" b="1" i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62" y="1617887"/>
            <a:ext cx="10128422" cy="4766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呼吸信号与应激状态分类 </a:t>
            </a:r>
            <a:endParaRPr lang="en-US" altLang="zh-CN" b="1" i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031" y="1500423"/>
            <a:ext cx="9238735" cy="51289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effectLst/>
                <a:latin typeface="Helvetica" pitchFamily="2" charset="0"/>
              </a:rPr>
              <a:t>Sto2</a:t>
            </a:r>
            <a:r>
              <a:rPr lang="zh-CN" altLang="en-US" dirty="0">
                <a:effectLst/>
                <a:latin typeface="Helvetica" pitchFamily="2" charset="0"/>
              </a:rPr>
              <a:t>与应激状态分类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388" y="1156202"/>
            <a:ext cx="8315201" cy="54731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effectLst/>
                <a:latin typeface="Helvetica" pitchFamily="2" charset="0"/>
              </a:rPr>
              <a:t>Sto2</a:t>
            </a:r>
            <a:r>
              <a:rPr lang="zh-CN" altLang="en-US" dirty="0">
                <a:effectLst/>
                <a:latin typeface="Helvetica" pitchFamily="2" charset="0"/>
              </a:rPr>
              <a:t>与应激状态分类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655" y="1469318"/>
            <a:ext cx="7662516" cy="496855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3b87038b-cbd0-4907-b856-7c97a991b05f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WPS 演示</Application>
  <PresentationFormat>宽屏</PresentationFormat>
  <Paragraphs>95</Paragraphs>
  <Slides>27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</vt:lpstr>
      <vt:lpstr>宋体</vt:lpstr>
      <vt:lpstr>Wingdings</vt:lpstr>
      <vt:lpstr>Tw Cen MT</vt:lpstr>
      <vt:lpstr>Palatino Linotype</vt:lpstr>
      <vt:lpstr>苹方-简</vt:lpstr>
      <vt:lpstr>华文仿宋</vt:lpstr>
      <vt:lpstr>Tw Cen MT</vt:lpstr>
      <vt:lpstr>Wingdings</vt:lpstr>
      <vt:lpstr>Times New Roman</vt:lpstr>
      <vt:lpstr>汉仪书宋二KW</vt:lpstr>
      <vt:lpstr>微软雅黑</vt:lpstr>
      <vt:lpstr>汉仪旗黑</vt:lpstr>
      <vt:lpstr>Calibri</vt:lpstr>
      <vt:lpstr>Helvetica Neue</vt:lpstr>
      <vt:lpstr>Helvetica</vt:lpstr>
      <vt:lpstr>-apple-system</vt:lpstr>
      <vt:lpstr>Thonburi</vt:lpstr>
      <vt:lpstr>Cambria Math</vt:lpstr>
      <vt:lpstr>Kingsoft Math</vt:lpstr>
      <vt:lpstr>宋体</vt:lpstr>
      <vt:lpstr>Arial Unicode MS</vt:lpstr>
      <vt:lpstr>Median</vt:lpstr>
      <vt:lpstr>面向智能审讯的情感识别技术 &amp; 混合情绪的多模态数据集与情绪分布预测方法 </vt:lpstr>
      <vt:lpstr>PowerPoint 演示文稿</vt:lpstr>
      <vt:lpstr>目录</vt:lpstr>
      <vt:lpstr>背景</vt:lpstr>
      <vt:lpstr>呼吸信号与应激状态分类 </vt:lpstr>
      <vt:lpstr>呼吸信号与应激状态分类 </vt:lpstr>
      <vt:lpstr>呼吸信号与应激状态分类 </vt:lpstr>
      <vt:lpstr>Sto2与应激状态分类</vt:lpstr>
      <vt:lpstr>Sto2与应激状态分类</vt:lpstr>
      <vt:lpstr>Sto2与应激状态分类</vt:lpstr>
      <vt:lpstr>Sto2与应激状态分类</vt:lpstr>
      <vt:lpstr>相关后续工作</vt:lpstr>
      <vt:lpstr>微表情分析与局部应用落地</vt:lpstr>
      <vt:lpstr>混合情绪的多模态数据集与情绪分布预测方法</vt:lpstr>
      <vt:lpstr>Experiments</vt:lpstr>
      <vt:lpstr>情绪的多模态数据集与情绪分布预测方法</vt:lpstr>
      <vt:lpstr>研究背景</vt:lpstr>
      <vt:lpstr>Experiments</vt:lpstr>
      <vt:lpstr>PowerPoint 演示文稿</vt:lpstr>
      <vt:lpstr>PowerPoint 演示文稿</vt:lpstr>
      <vt:lpstr>PowerPoint 演示文稿</vt:lpstr>
      <vt:lpstr>Experiments</vt:lpstr>
      <vt:lpstr>Conclusion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陈银</cp:lastModifiedBy>
  <cp:revision>598</cp:revision>
  <dcterms:created xsi:type="dcterms:W3CDTF">2023-12-14T13:48:52Z</dcterms:created>
  <dcterms:modified xsi:type="dcterms:W3CDTF">2023-12-14T13:48:52Z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24ACEB4A6E814DA795D3F547323D9F02_13</vt:lpwstr>
  </property>
</Properties>
</file>